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nka.iporadna.cz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dělat, když mi není dobře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Doporučení, které když budu pravidelně opakovat, mi mohou pomoci k lepší psychické pohodě. Vyberu si jen ty, které jsou pro mě přijatelné, abych je dělal(a) rád(a). Důležité je opakování.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78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o dělat, když mi není dobře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3811858" y="864108"/>
            <a:ext cx="3474720" cy="512064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Zpomalím </a:t>
            </a:r>
            <a:r>
              <a:rPr lang="cs-CZ" b="1" dirty="0">
                <a:solidFill>
                  <a:srgbClr val="7030A0"/>
                </a:solidFill>
              </a:rPr>
              <a:t>a </a:t>
            </a:r>
            <a:r>
              <a:rPr lang="cs-CZ" b="1" dirty="0" smtClean="0">
                <a:solidFill>
                  <a:srgbClr val="7030A0"/>
                </a:solidFill>
              </a:rPr>
              <a:t>soustředím se </a:t>
            </a:r>
            <a:r>
              <a:rPr lang="cs-CZ" b="1" dirty="0">
                <a:solidFill>
                  <a:srgbClr val="7030A0"/>
                </a:solidFill>
              </a:rPr>
              <a:t>na svůj </a:t>
            </a:r>
            <a:r>
              <a:rPr lang="cs-CZ" b="1" dirty="0" smtClean="0">
                <a:solidFill>
                  <a:srgbClr val="7030A0"/>
                </a:solidFill>
              </a:rPr>
              <a:t>dech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smtClean="0"/>
              <a:t>- když nestíhám, zastavím se,  zavřu </a:t>
            </a:r>
            <a:r>
              <a:rPr lang="cs-CZ" dirty="0"/>
              <a:t>oči a zhluboka se </a:t>
            </a:r>
            <a:r>
              <a:rPr lang="cs-CZ" dirty="0" smtClean="0"/>
              <a:t>nadechnu, počítám </a:t>
            </a:r>
            <a:r>
              <a:rPr lang="cs-CZ" dirty="0"/>
              <a:t>do 5 a </a:t>
            </a:r>
            <a:r>
              <a:rPr lang="cs-CZ" dirty="0" smtClean="0"/>
              <a:t>vydechnu. Opakuji </a:t>
            </a:r>
            <a:r>
              <a:rPr lang="cs-CZ" dirty="0"/>
              <a:t>alespoň </a:t>
            </a:r>
            <a:r>
              <a:rPr lang="cs-CZ" dirty="0" err="1"/>
              <a:t>5x</a:t>
            </a:r>
            <a:r>
              <a:rPr lang="cs-CZ" dirty="0"/>
              <a:t>.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Zavolám </a:t>
            </a:r>
            <a:r>
              <a:rPr lang="cs-CZ" b="1" dirty="0">
                <a:solidFill>
                  <a:srgbClr val="7030A0"/>
                </a:solidFill>
              </a:rPr>
              <a:t>kamarádovi</a:t>
            </a:r>
            <a:r>
              <a:rPr lang="cs-CZ" b="1" dirty="0"/>
              <a:t> </a:t>
            </a:r>
            <a:r>
              <a:rPr lang="cs-CZ" b="1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 smtClean="0"/>
              <a:t>komukoli ze svého okolí a povykládám mu o svých radostech a bolestech. Můžu zavolat i anonymně a zdarma na Linku bezpečí </a:t>
            </a:r>
            <a:r>
              <a:rPr lang="cs-CZ" dirty="0" err="1" smtClean="0"/>
              <a:t>t.č.116</a:t>
            </a:r>
            <a:r>
              <a:rPr lang="cs-CZ" dirty="0" smtClean="0"/>
              <a:t> 111. Když nechci mluvit, můžu </a:t>
            </a:r>
            <a:r>
              <a:rPr lang="cs-CZ" dirty="0"/>
              <a:t>chatovat </a:t>
            </a:r>
            <a:r>
              <a:rPr lang="cs-CZ" dirty="0">
                <a:hlinkClick r:id="rId2"/>
              </a:rPr>
              <a:t>https://</a:t>
            </a:r>
            <a:r>
              <a:rPr lang="cs-CZ" dirty="0" err="1">
                <a:hlinkClick r:id="rId2"/>
              </a:rPr>
              <a:t>www.elinka.iporadna.cz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Poslouchám </a:t>
            </a:r>
            <a:r>
              <a:rPr lang="cs-CZ" b="1" dirty="0">
                <a:solidFill>
                  <a:srgbClr val="6A0596"/>
                </a:solidFill>
              </a:rPr>
              <a:t>hezké melodie 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b="1" dirty="0" smtClean="0">
                <a:solidFill>
                  <a:srgbClr val="6A0596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ry</a:t>
            </a:r>
            <a:r>
              <a:rPr lang="cs-CZ" dirty="0" smtClean="0"/>
              <a:t>chlou</a:t>
            </a:r>
            <a:r>
              <a:rPr lang="cs-CZ" dirty="0"/>
              <a:t>, pomalou, českou nebo </a:t>
            </a:r>
            <a:r>
              <a:rPr lang="cs-CZ" dirty="0" smtClean="0"/>
              <a:t>zahraniční. Pustím si, </a:t>
            </a:r>
            <a:r>
              <a:rPr lang="cs-CZ" dirty="0"/>
              <a:t>na co </a:t>
            </a:r>
            <a:r>
              <a:rPr lang="cs-CZ" dirty="0" smtClean="0"/>
              <a:t>mám </a:t>
            </a:r>
            <a:r>
              <a:rPr lang="cs-CZ" dirty="0"/>
              <a:t>chuť. Veselá muzika </a:t>
            </a:r>
            <a:r>
              <a:rPr lang="cs-CZ" dirty="0" smtClean="0"/>
              <a:t>mě </a:t>
            </a:r>
            <a:r>
              <a:rPr lang="cs-CZ" dirty="0"/>
              <a:t>povzbuzuje k činnosti, relaxační muzika uklidňuje. </a:t>
            </a:r>
            <a:r>
              <a:rPr lang="cs-CZ" dirty="0" smtClean="0"/>
              <a:t>Když se mi chce plakat, tak při melodii i pláču.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 Sním něco </a:t>
            </a:r>
            <a:r>
              <a:rPr lang="cs-CZ" b="1" dirty="0">
                <a:solidFill>
                  <a:srgbClr val="6A0596"/>
                </a:solidFill>
              </a:rPr>
              <a:t>zdravého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/>
              <a:t>voce</a:t>
            </a:r>
            <a:r>
              <a:rPr lang="cs-CZ" dirty="0"/>
              <a:t>, </a:t>
            </a:r>
            <a:r>
              <a:rPr lang="cs-CZ" dirty="0" smtClean="0"/>
              <a:t>zeleninu, </a:t>
            </a:r>
            <a:r>
              <a:rPr lang="cs-CZ" dirty="0"/>
              <a:t>oříšky. Díky nim do těla </a:t>
            </a:r>
            <a:r>
              <a:rPr lang="cs-CZ" dirty="0" smtClean="0"/>
              <a:t>dostanu </a:t>
            </a:r>
            <a:r>
              <a:rPr lang="cs-CZ" dirty="0"/>
              <a:t>látky, které </a:t>
            </a:r>
            <a:r>
              <a:rPr lang="cs-CZ" dirty="0" smtClean="0"/>
              <a:t>mi </a:t>
            </a:r>
            <a:r>
              <a:rPr lang="cs-CZ" dirty="0"/>
              <a:t>mohou zlepšit náladu. </a:t>
            </a:r>
            <a:endParaRPr lang="cs-CZ" dirty="0" smtClean="0"/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Píši </a:t>
            </a:r>
            <a:r>
              <a:rPr lang="cs-CZ" b="1" dirty="0">
                <a:solidFill>
                  <a:srgbClr val="6A0596"/>
                </a:solidFill>
              </a:rPr>
              <a:t>si do deníku, jak se </a:t>
            </a:r>
            <a:r>
              <a:rPr lang="cs-CZ" b="1" dirty="0" smtClean="0">
                <a:solidFill>
                  <a:srgbClr val="6A0596"/>
                </a:solidFill>
              </a:rPr>
              <a:t>cítím </a:t>
            </a:r>
            <a:r>
              <a:rPr lang="cs-CZ" dirty="0" smtClean="0">
                <a:solidFill>
                  <a:schemeClr val="tx1"/>
                </a:solidFill>
              </a:rPr>
              <a:t>-m</a:t>
            </a:r>
            <a:r>
              <a:rPr lang="cs-CZ" dirty="0" smtClean="0"/>
              <a:t>ám hezký sešit</a:t>
            </a:r>
            <a:r>
              <a:rPr lang="cs-CZ" dirty="0"/>
              <a:t>, do </a:t>
            </a:r>
            <a:r>
              <a:rPr lang="cs-CZ" dirty="0" smtClean="0"/>
              <a:t>kterého si píši, jak mi je. Deník </a:t>
            </a:r>
            <a:r>
              <a:rPr lang="cs-CZ" dirty="0"/>
              <a:t>je výjimečný v tom, že </a:t>
            </a:r>
            <a:r>
              <a:rPr lang="cs-CZ" dirty="0" smtClean="0"/>
              <a:t>mohu </a:t>
            </a:r>
            <a:r>
              <a:rPr lang="cs-CZ" dirty="0"/>
              <a:t>psát cokoliv a nikdo </a:t>
            </a:r>
            <a:r>
              <a:rPr lang="cs-CZ" dirty="0" smtClean="0"/>
              <a:t>mě za to nesoudí. Píši tam všechno, co se mi honí hlavou. Píši jen tehdy, když to tak cítím, není to každý den. </a:t>
            </a:r>
            <a:r>
              <a:rPr lang="cs-CZ" dirty="0"/>
              <a:t> </a:t>
            </a:r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Jdu </a:t>
            </a:r>
            <a:r>
              <a:rPr lang="cs-CZ" b="1" dirty="0">
                <a:solidFill>
                  <a:srgbClr val="6A0596"/>
                </a:solidFill>
              </a:rPr>
              <a:t>se projít </a:t>
            </a:r>
            <a:r>
              <a:rPr lang="cs-CZ" b="1" dirty="0" smtClean="0">
                <a:solidFill>
                  <a:srgbClr val="6A0596"/>
                </a:solidFill>
              </a:rPr>
              <a:t>ven</a:t>
            </a:r>
            <a:r>
              <a:rPr lang="cs-CZ" dirty="0" smtClean="0">
                <a:solidFill>
                  <a:schemeClr val="tx1"/>
                </a:solidFill>
              </a:rPr>
              <a:t> - </a:t>
            </a:r>
            <a:r>
              <a:rPr lang="cs-CZ" dirty="0" smtClean="0"/>
              <a:t>pozoruji přírodu. Čerstvý </a:t>
            </a:r>
            <a:r>
              <a:rPr lang="cs-CZ" dirty="0"/>
              <a:t>vzduch okysličuje mozek a pohyb sám o sobě vyplavuje do těla hormony, které zlepšují náladu</a:t>
            </a:r>
            <a:r>
              <a:rPr lang="cs-CZ" dirty="0" smtClean="0"/>
              <a:t>. Občas jdu sám(a), někdy  s kamarádem nebo s pejskem.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478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dělat, když mi není dobře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Napíši si</a:t>
            </a:r>
            <a:r>
              <a:rPr lang="cs-CZ" b="1" dirty="0">
                <a:solidFill>
                  <a:srgbClr val="6A0596"/>
                </a:solidFill>
              </a:rPr>
              <a:t>, za co </a:t>
            </a:r>
            <a:r>
              <a:rPr lang="cs-CZ" b="1" dirty="0" smtClean="0">
                <a:solidFill>
                  <a:srgbClr val="6A0596"/>
                </a:solidFill>
              </a:rPr>
              <a:t>jsem vděčný(á)</a:t>
            </a:r>
            <a:r>
              <a:rPr lang="cs-CZ" dirty="0" smtClean="0">
                <a:solidFill>
                  <a:schemeClr val="tx1"/>
                </a:solidFill>
              </a:rPr>
              <a:t> - </a:t>
            </a:r>
            <a:r>
              <a:rPr lang="cs-CZ" dirty="0" smtClean="0"/>
              <a:t>špatný den </a:t>
            </a:r>
            <a:r>
              <a:rPr lang="cs-CZ" dirty="0"/>
              <a:t>může </a:t>
            </a:r>
            <a:r>
              <a:rPr lang="cs-CZ" dirty="0" smtClean="0"/>
              <a:t>způsobit, že </a:t>
            </a:r>
            <a:r>
              <a:rPr lang="cs-CZ" dirty="0"/>
              <a:t>všechno vnímáme negativně jako bychom ho viděli skrz černé brýle. </a:t>
            </a:r>
            <a:r>
              <a:rPr lang="cs-CZ" dirty="0" smtClean="0"/>
              <a:t>Raději  </a:t>
            </a:r>
            <a:r>
              <a:rPr lang="cs-CZ" dirty="0"/>
              <a:t>si </a:t>
            </a:r>
            <a:r>
              <a:rPr lang="cs-CZ" dirty="0" smtClean="0"/>
              <a:t>vzpomenu na </a:t>
            </a:r>
            <a:r>
              <a:rPr lang="cs-CZ" dirty="0"/>
              <a:t>všechno, za co </a:t>
            </a:r>
            <a:r>
              <a:rPr lang="cs-CZ" dirty="0" smtClean="0"/>
              <a:t>mohu být vděčný(á) </a:t>
            </a:r>
            <a:r>
              <a:rPr lang="cs-CZ" dirty="0"/>
              <a:t>a </a:t>
            </a:r>
            <a:r>
              <a:rPr lang="cs-CZ" dirty="0" smtClean="0"/>
              <a:t>sepíši </a:t>
            </a:r>
            <a:r>
              <a:rPr lang="cs-CZ" dirty="0"/>
              <a:t>si to hezky na papír</a:t>
            </a:r>
            <a:r>
              <a:rPr lang="cs-CZ" dirty="0" smtClean="0"/>
              <a:t>. Trochu se mi uleví.</a:t>
            </a:r>
            <a:r>
              <a:rPr lang="cs-CZ" dirty="0"/>
              <a:t> </a:t>
            </a:r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Řeknu </a:t>
            </a:r>
            <a:r>
              <a:rPr lang="cs-CZ" b="1" dirty="0">
                <a:solidFill>
                  <a:srgbClr val="6A0596"/>
                </a:solidFill>
              </a:rPr>
              <a:t>někomu, že ho </a:t>
            </a:r>
            <a:r>
              <a:rPr lang="cs-CZ" b="1" dirty="0" smtClean="0">
                <a:solidFill>
                  <a:srgbClr val="6A0596"/>
                </a:solidFill>
              </a:rPr>
              <a:t>mám rád(a)</a:t>
            </a:r>
            <a:r>
              <a:rPr lang="cs-CZ" dirty="0" smtClean="0">
                <a:solidFill>
                  <a:schemeClr val="tx1"/>
                </a:solidFill>
              </a:rPr>
              <a:t> - protože e</a:t>
            </a:r>
            <a:r>
              <a:rPr lang="cs-CZ" dirty="0" smtClean="0"/>
              <a:t>moce </a:t>
            </a:r>
            <a:r>
              <a:rPr lang="cs-CZ" dirty="0"/>
              <a:t>jsou nakažlivé</a:t>
            </a:r>
            <a:r>
              <a:rPr lang="cs-CZ" dirty="0" smtClean="0"/>
              <a:t>. Když udělám  někomu radost, cítím se mnohem </a:t>
            </a:r>
            <a:r>
              <a:rPr lang="cs-CZ" dirty="0"/>
              <a:t>lépe</a:t>
            </a:r>
            <a:r>
              <a:rPr lang="cs-CZ" dirty="0" smtClean="0"/>
              <a:t>.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b="1" dirty="0" smtClean="0">
                <a:solidFill>
                  <a:srgbClr val="7030A0"/>
                </a:solidFill>
              </a:rPr>
              <a:t>Protáhnu </a:t>
            </a:r>
            <a:r>
              <a:rPr lang="cs-CZ" b="1" dirty="0">
                <a:solidFill>
                  <a:srgbClr val="7030A0"/>
                </a:solidFill>
              </a:rPr>
              <a:t>se nebo si </a:t>
            </a:r>
            <a:r>
              <a:rPr lang="cs-CZ" b="1" dirty="0" smtClean="0">
                <a:solidFill>
                  <a:srgbClr val="7030A0"/>
                </a:solidFill>
              </a:rPr>
              <a:t>zacvičím </a:t>
            </a:r>
            <a:r>
              <a:rPr lang="cs-CZ" dirty="0" smtClean="0">
                <a:solidFill>
                  <a:schemeClr val="tx1"/>
                </a:solidFill>
              </a:rPr>
              <a:t>- doma nebo venku začnu třeba skákat, tančit, prostě jakýkoli pohyb. Pohyb vyplavuje endorfiny a ty zlepšují náladu.</a:t>
            </a:r>
            <a:endParaRPr lang="cs-CZ" dirty="0">
              <a:solidFill>
                <a:srgbClr val="7030A0"/>
              </a:solidFill>
            </a:endParaRPr>
          </a:p>
          <a:p>
            <a:pPr algn="just"/>
            <a:endParaRPr lang="cs-CZ" dirty="0"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7830646" y="968888"/>
            <a:ext cx="3474720" cy="51206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Vyhodím negativní myšlenky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b="1" dirty="0" smtClean="0">
                <a:solidFill>
                  <a:srgbClr val="6A0596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když mě napadne něco špatného, napíši to na papír, roztrhám a hodím do koše se slovy</a:t>
            </a:r>
            <a:r>
              <a:rPr lang="cs-CZ" dirty="0" smtClean="0"/>
              <a:t> </a:t>
            </a:r>
            <a:r>
              <a:rPr lang="cs-CZ" dirty="0" smtClean="0"/>
              <a:t>„Stop</a:t>
            </a:r>
            <a:r>
              <a:rPr lang="cs-CZ" dirty="0"/>
              <a:t>! Už na to nebudu myslet!” Myšlenky, které zůstávají pouze v hlavě, mají tendenci se neustále vracet. Ty vyřčené nebo jinak zhmotněné se dají </a:t>
            </a:r>
            <a:r>
              <a:rPr lang="cs-CZ" dirty="0" smtClean="0"/>
              <a:t>usměrnit</a:t>
            </a:r>
            <a:r>
              <a:rPr lang="cs-CZ" dirty="0"/>
              <a:t>. </a:t>
            </a:r>
            <a:endParaRPr lang="cs-CZ" dirty="0" smtClean="0"/>
          </a:p>
          <a:p>
            <a:pPr algn="just"/>
            <a:r>
              <a:rPr lang="cs-CZ" b="1" dirty="0">
                <a:solidFill>
                  <a:srgbClr val="6A0596"/>
                </a:solidFill>
              </a:rPr>
              <a:t>Přivoním si k něčemu voňavému </a:t>
            </a:r>
            <a:r>
              <a:rPr lang="cs-CZ" b="1" dirty="0">
                <a:solidFill>
                  <a:srgbClr val="7030A0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vyberu si vůni, která mi voní</a:t>
            </a:r>
            <a:r>
              <a:rPr lang="cs-CZ" dirty="0">
                <a:solidFill>
                  <a:srgbClr val="7030A0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</a:rPr>
              <a:t>a to mi vždycky pozvedne náladu.</a:t>
            </a:r>
            <a:endParaRPr lang="cs-CZ" dirty="0"/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Pochválím </a:t>
            </a:r>
            <a:r>
              <a:rPr lang="cs-CZ" b="1" dirty="0" smtClean="0">
                <a:solidFill>
                  <a:srgbClr val="6A0596"/>
                </a:solidFill>
              </a:rPr>
              <a:t>sám sebe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úžasné, když jsme laskaví k ostatním, ale ještě lepší je, když dokážeme být laskaví sami k sobě. </a:t>
            </a:r>
            <a:r>
              <a:rPr lang="cs-CZ" dirty="0" smtClean="0"/>
              <a:t>Najdu </a:t>
            </a:r>
            <a:r>
              <a:rPr lang="cs-CZ" dirty="0"/>
              <a:t>si na sobě něco pěkného, </a:t>
            </a:r>
            <a:r>
              <a:rPr lang="cs-CZ" dirty="0" smtClean="0"/>
              <a:t>pochválím se,  usměji se </a:t>
            </a:r>
            <a:r>
              <a:rPr lang="cs-CZ" dirty="0"/>
              <a:t>na sebe, </a:t>
            </a:r>
            <a:r>
              <a:rPr lang="cs-CZ" dirty="0" smtClean="0"/>
              <a:t>pohladím </a:t>
            </a:r>
            <a:r>
              <a:rPr lang="cs-CZ" dirty="0"/>
              <a:t>se, </a:t>
            </a:r>
            <a:r>
              <a:rPr lang="cs-CZ" dirty="0" smtClean="0"/>
              <a:t>říkám sám(a) </a:t>
            </a:r>
            <a:r>
              <a:rPr lang="cs-CZ" dirty="0"/>
              <a:t>sobě: </a:t>
            </a:r>
            <a:r>
              <a:rPr lang="cs-CZ" dirty="0" smtClean="0"/>
              <a:t>„Mám </a:t>
            </a:r>
            <a:r>
              <a:rPr lang="cs-CZ" dirty="0"/>
              <a:t>se </a:t>
            </a:r>
            <a:r>
              <a:rPr lang="cs-CZ" dirty="0" smtClean="0"/>
              <a:t>rád(a).” Někdy to bývá moc těžké, ale zkouším to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0289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dělat, když mi není dobře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Když potřebuji, tak i pláču </a:t>
            </a:r>
            <a:r>
              <a:rPr lang="cs-CZ" dirty="0" smtClean="0">
                <a:solidFill>
                  <a:schemeClr val="tx1"/>
                </a:solidFill>
              </a:rPr>
              <a:t>– někdy se to nedá vydržet, tak se i rozpláču, tělo ze sebe dostává nahromaděnou energii díky slzám. Není se za co stydět, holky i kluci pláčou.</a:t>
            </a:r>
            <a:endParaRPr lang="cs-CZ" b="1" dirty="0" smtClean="0">
              <a:solidFill>
                <a:srgbClr val="6A0596"/>
              </a:solidFill>
            </a:endParaRPr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Prohlížím si fotografie nebo </a:t>
            </a:r>
            <a:r>
              <a:rPr lang="cs-CZ" b="1" dirty="0">
                <a:solidFill>
                  <a:srgbClr val="6A0596"/>
                </a:solidFill>
              </a:rPr>
              <a:t>s</a:t>
            </a:r>
            <a:r>
              <a:rPr lang="cs-CZ" b="1" dirty="0" smtClean="0">
                <a:solidFill>
                  <a:srgbClr val="6A0596"/>
                </a:solidFill>
              </a:rPr>
              <a:t>i něco nafotím </a:t>
            </a:r>
            <a:r>
              <a:rPr lang="cs-CZ" dirty="0" smtClean="0">
                <a:solidFill>
                  <a:schemeClr val="tx1"/>
                </a:solidFill>
              </a:rPr>
              <a:t>- m</a:t>
            </a:r>
            <a:r>
              <a:rPr lang="cs-CZ" dirty="0" smtClean="0"/>
              <a:t>ám </a:t>
            </a:r>
            <a:r>
              <a:rPr lang="cs-CZ" dirty="0"/>
              <a:t>schované své oblíbené fotografie nebo </a:t>
            </a:r>
            <a:r>
              <a:rPr lang="cs-CZ" dirty="0" smtClean="0"/>
              <a:t>obrázky. Připomenu </a:t>
            </a:r>
            <a:r>
              <a:rPr lang="cs-CZ" dirty="0"/>
              <a:t>si hezké momenty </a:t>
            </a:r>
            <a:r>
              <a:rPr lang="cs-CZ" dirty="0" smtClean="0"/>
              <a:t>a to mě </a:t>
            </a:r>
            <a:r>
              <a:rPr lang="cs-CZ" dirty="0"/>
              <a:t>rozveselí den</a:t>
            </a:r>
            <a:r>
              <a:rPr lang="cs-CZ" dirty="0" smtClean="0"/>
              <a:t>. Taky si někdy udělám nové fotografie.</a:t>
            </a:r>
            <a:endParaRPr lang="cs-CZ" dirty="0"/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Uklidím </a:t>
            </a:r>
            <a:r>
              <a:rPr lang="cs-CZ" b="1" dirty="0">
                <a:solidFill>
                  <a:srgbClr val="6A0596"/>
                </a:solidFill>
              </a:rPr>
              <a:t>si, </a:t>
            </a:r>
            <a:r>
              <a:rPr lang="cs-CZ" b="1" dirty="0" smtClean="0">
                <a:solidFill>
                  <a:srgbClr val="6A0596"/>
                </a:solidFill>
              </a:rPr>
              <a:t>poskládám nebo uspořádám věci </a:t>
            </a:r>
            <a:r>
              <a:rPr lang="cs-CZ" dirty="0" smtClean="0">
                <a:solidFill>
                  <a:schemeClr val="tx1"/>
                </a:solidFill>
              </a:rPr>
              <a:t>- u</a:t>
            </a:r>
            <a:r>
              <a:rPr lang="cs-CZ" dirty="0" smtClean="0"/>
              <a:t>klidit </a:t>
            </a:r>
            <a:r>
              <a:rPr lang="cs-CZ" dirty="0"/>
              <a:t>znamená uklidnit se. Když </a:t>
            </a:r>
            <a:r>
              <a:rPr lang="cs-CZ" dirty="0" smtClean="0"/>
              <a:t>třídím </a:t>
            </a:r>
            <a:r>
              <a:rPr lang="cs-CZ" dirty="0"/>
              <a:t>věci, </a:t>
            </a:r>
            <a:r>
              <a:rPr lang="cs-CZ" dirty="0" smtClean="0"/>
              <a:t>třídím </a:t>
            </a:r>
            <a:r>
              <a:rPr lang="cs-CZ" dirty="0"/>
              <a:t>si i myšlenky. Naše psychika má raději, když ví, kde co </a:t>
            </a:r>
            <a:r>
              <a:rPr lang="cs-CZ" dirty="0" smtClean="0"/>
              <a:t>je </a:t>
            </a:r>
            <a:r>
              <a:rPr lang="cs-CZ" dirty="0"/>
              <a:t>a kde co najde. Čisté a uklizené prostředí tak má pozitivní vliv na naši náladu. Nepořádek naopak může zvyšovat úzkost a frustraci. </a:t>
            </a:r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Udělám </a:t>
            </a:r>
            <a:r>
              <a:rPr lang="cs-CZ" b="1" dirty="0">
                <a:solidFill>
                  <a:srgbClr val="6A0596"/>
                </a:solidFill>
              </a:rPr>
              <a:t>něco </a:t>
            </a:r>
            <a:r>
              <a:rPr lang="cs-CZ" b="1" dirty="0" smtClean="0">
                <a:solidFill>
                  <a:srgbClr val="6A0596"/>
                </a:solidFill>
              </a:rPr>
              <a:t>laskavého </a:t>
            </a:r>
            <a:r>
              <a:rPr lang="cs-CZ" dirty="0" smtClean="0">
                <a:solidFill>
                  <a:schemeClr val="tx1"/>
                </a:solidFill>
              </a:rPr>
              <a:t>- ú</a:t>
            </a:r>
            <a:r>
              <a:rPr lang="cs-CZ" dirty="0" smtClean="0"/>
              <a:t>směv</a:t>
            </a:r>
            <a:r>
              <a:rPr lang="cs-CZ" dirty="0"/>
              <a:t>, </a:t>
            </a:r>
            <a:r>
              <a:rPr lang="cs-CZ" dirty="0" smtClean="0"/>
              <a:t>pozdrav, pomoc </a:t>
            </a:r>
            <a:r>
              <a:rPr lang="cs-CZ" dirty="0"/>
              <a:t>druhým lidem s maličkostmi je něco, co </a:t>
            </a:r>
            <a:r>
              <a:rPr lang="cs-CZ" dirty="0" smtClean="0"/>
              <a:t>mě </a:t>
            </a:r>
            <a:r>
              <a:rPr lang="cs-CZ" dirty="0"/>
              <a:t>nic nestojí, ale má to obrovský vliv </a:t>
            </a:r>
            <a:r>
              <a:rPr lang="cs-CZ" dirty="0" smtClean="0"/>
              <a:t>na </a:t>
            </a:r>
            <a:r>
              <a:rPr lang="cs-CZ" dirty="0"/>
              <a:t>vnitřní spokojenost. Zjistilo se, že když jsme laskaví k druhým, vyplavují se endorfiny a další hormony štěstí, díky nimž se cítíme dobře. </a:t>
            </a:r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Dávám si často vanu </a:t>
            </a:r>
            <a:r>
              <a:rPr lang="cs-CZ" b="1" dirty="0">
                <a:solidFill>
                  <a:srgbClr val="6A0596"/>
                </a:solidFill>
              </a:rPr>
              <a:t>nebo </a:t>
            </a:r>
            <a:r>
              <a:rPr lang="cs-CZ" b="1" dirty="0" smtClean="0">
                <a:solidFill>
                  <a:srgbClr val="6A0596"/>
                </a:solidFill>
              </a:rPr>
              <a:t>sprchu </a:t>
            </a:r>
            <a:r>
              <a:rPr lang="cs-CZ" dirty="0" smtClean="0">
                <a:solidFill>
                  <a:schemeClr val="tx1"/>
                </a:solidFill>
              </a:rPr>
              <a:t>- t</a:t>
            </a:r>
            <a:r>
              <a:rPr lang="cs-CZ" dirty="0" smtClean="0"/>
              <a:t>eplá </a:t>
            </a:r>
            <a:r>
              <a:rPr lang="cs-CZ" dirty="0"/>
              <a:t>lázeň je relaxační</a:t>
            </a:r>
            <a:r>
              <a:rPr lang="cs-CZ" dirty="0" smtClean="0"/>
              <a:t>. Do vany si s sebou neberu ani </a:t>
            </a:r>
            <a:r>
              <a:rPr lang="cs-CZ" dirty="0"/>
              <a:t>mobil ani </a:t>
            </a:r>
            <a:r>
              <a:rPr lang="cs-CZ" dirty="0" smtClean="0"/>
              <a:t>počítač, aby mě nikdo nerušil. </a:t>
            </a:r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Dělám, </a:t>
            </a:r>
            <a:r>
              <a:rPr lang="cs-CZ" b="1" dirty="0">
                <a:solidFill>
                  <a:srgbClr val="6A0596"/>
                </a:solidFill>
              </a:rPr>
              <a:t>co </a:t>
            </a:r>
            <a:r>
              <a:rPr lang="cs-CZ" b="1" dirty="0" smtClean="0">
                <a:solidFill>
                  <a:srgbClr val="6A0596"/>
                </a:solidFill>
              </a:rPr>
              <a:t>mám rád(a)</a:t>
            </a:r>
            <a:r>
              <a:rPr lang="cs-CZ" b="1" dirty="0">
                <a:solidFill>
                  <a:srgbClr val="6A0596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- maluji, nebo jdu ven, nebo si vezmu knížku a čtu si, nebo si zahraji stolní hry. Když už si pustím počítač, tak si hlídám, abych nehrál déle než 1 hodinu, anebo něco kreativně vyrábím.</a:t>
            </a:r>
          </a:p>
          <a:p>
            <a:pPr algn="just"/>
            <a:r>
              <a:rPr lang="cs-CZ" b="1" dirty="0" smtClean="0">
                <a:solidFill>
                  <a:srgbClr val="6A0596"/>
                </a:solidFill>
              </a:rPr>
              <a:t>Řeknu </a:t>
            </a:r>
            <a:r>
              <a:rPr lang="cs-CZ" b="1" dirty="0">
                <a:solidFill>
                  <a:srgbClr val="6A0596"/>
                </a:solidFill>
              </a:rPr>
              <a:t>si o </a:t>
            </a:r>
            <a:r>
              <a:rPr lang="cs-CZ" b="1" dirty="0" smtClean="0">
                <a:solidFill>
                  <a:srgbClr val="6A0596"/>
                </a:solidFill>
              </a:rPr>
              <a:t>pomoc </a:t>
            </a:r>
            <a:r>
              <a:rPr lang="cs-CZ" dirty="0" smtClean="0">
                <a:solidFill>
                  <a:schemeClr val="tx1"/>
                </a:solidFill>
              </a:rPr>
              <a:t>- když se svěřím rodičům, kamarádům,  mám pocit, že někdo stojí na mé straně a že na to nejsem sám(a), a je </a:t>
            </a:r>
            <a:r>
              <a:rPr lang="cs-CZ" smtClean="0">
                <a:solidFill>
                  <a:schemeClr val="tx1"/>
                </a:solidFill>
              </a:rPr>
              <a:t>mi </a:t>
            </a:r>
            <a:r>
              <a:rPr lang="cs-CZ" smtClean="0">
                <a:solidFill>
                  <a:schemeClr val="tx1"/>
                </a:solidFill>
              </a:rPr>
              <a:t>lépe.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996611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104</TotalTime>
  <Words>390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Rámeček</vt:lpstr>
      <vt:lpstr>Co dělat, když mi není dobře</vt:lpstr>
      <vt:lpstr>Co dělat, když mi není dobře</vt:lpstr>
      <vt:lpstr>Co dělat, když mi není dobře</vt:lpstr>
      <vt:lpstr>Co dělat, když mi není dobře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dělat , když mi není dobře</dc:title>
  <dc:creator>Jana Matochová</dc:creator>
  <cp:lastModifiedBy>Jana Matochová</cp:lastModifiedBy>
  <cp:revision>12</cp:revision>
  <dcterms:created xsi:type="dcterms:W3CDTF">2021-03-24T07:32:17Z</dcterms:created>
  <dcterms:modified xsi:type="dcterms:W3CDTF">2022-10-12T09:52:22Z</dcterms:modified>
</cp:coreProperties>
</file>